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906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CC4781-434B-488C-BB86-93654DD63A28}">
  <a:tblStyle styleId="{CACC4781-434B-488C-BB86-93654DD63A28}" styleName="Table_0">
    <a:wholeTbl>
      <a:tcTxStyle b="off" i="off">
        <a:font>
          <a:latin typeface="Calibri"/>
          <a:ea typeface="Calibri"/>
          <a:cs typeface="Calibri"/>
        </a:font>
        <a:srgbClr val="2F2F2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F4E7"/>
          </a:solidFill>
        </a:fill>
      </a:tcStyle>
    </a:wholeTbl>
    <a:band1H>
      <a:tcTxStyle/>
      <a:tcStyle>
        <a:fill>
          <a:solidFill>
            <a:srgbClr val="FAE9CB"/>
          </a:solidFill>
        </a:fill>
      </a:tcStyle>
    </a:band1H>
    <a:band2H>
      <a:tcTxStyle/>
    </a:band2H>
    <a:band1V>
      <a:tcTxStyle/>
      <a:tcStyle>
        <a:fill>
          <a:solidFill>
            <a:srgbClr val="FAE9CB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F1C11D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F1C11D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1C11D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1C11D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7b8e15d75_0_2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7b8e15d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7b8e15d75_0_2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7b8e15d7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7b8e15d75_0_2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7b8e15d7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7b8e15d75_0_3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7b8e15d7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7b8e15d75_0_3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7b8e15d7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7b8e15d75_0_20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7b8e15d7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7b8e15d75_0_3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47b8e15d7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7b8e15d75_0_3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7b8e15d7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7b8e15d75_0_4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47b8e15d7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7b8e15d75_0_4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7b8e15d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7b7f3dd0c_0_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7b7f3dd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7b8e15d75_0_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47b8e15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7b8e15d75_0_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7b8e15d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7b8e15d75_0_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7b8e15d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7b8e15d75_0_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7b8e15d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7b8e15d75_0_1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7b8e15d7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7b8e15d75_0_1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47b8e15d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7b8e15d75_0_1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7b8e15d7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569370" y="840300"/>
            <a:ext cx="6859125" cy="2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589456" y="4317933"/>
            <a:ext cx="6859125" cy="16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1"/>
          <p:cNvCxnSpPr/>
          <p:nvPr/>
        </p:nvCxnSpPr>
        <p:spPr>
          <a:xfrm>
            <a:off x="460633" y="6320000"/>
            <a:ext cx="8988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1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5352" y="5634700"/>
            <a:ext cx="908765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2"/>
          <p:cNvCxnSpPr/>
          <p:nvPr/>
        </p:nvCxnSpPr>
        <p:spPr>
          <a:xfrm>
            <a:off x="460633" y="6320000"/>
            <a:ext cx="8988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2"/>
          <p:cNvCxnSpPr/>
          <p:nvPr/>
        </p:nvCxnSpPr>
        <p:spPr>
          <a:xfrm>
            <a:off x="460633" y="554200"/>
            <a:ext cx="8988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925114" y="1739800"/>
            <a:ext cx="8055775" cy="20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925114" y="3892600"/>
            <a:ext cx="8055775" cy="14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460633" y="554200"/>
            <a:ext cx="8988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" name="Google Shape;20;p4"/>
          <p:cNvCxnSpPr/>
          <p:nvPr/>
        </p:nvCxnSpPr>
        <p:spPr>
          <a:xfrm>
            <a:off x="460633" y="6320000"/>
            <a:ext cx="8988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440294" y="2409100"/>
            <a:ext cx="8988200" cy="20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5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5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5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2600270" y="767933"/>
            <a:ext cx="6848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2610955" y="2127701"/>
            <a:ext cx="68484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6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6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6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6"/>
          <p:cNvSpPr txBox="1"/>
          <p:nvPr>
            <p:ph type="title"/>
          </p:nvPr>
        </p:nvSpPr>
        <p:spPr>
          <a:xfrm>
            <a:off x="2600270" y="767933"/>
            <a:ext cx="6848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600328" y="2136900"/>
            <a:ext cx="332735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21453" y="2136900"/>
            <a:ext cx="332735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28575" y="548767"/>
            <a:ext cx="9230650" cy="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8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8"/>
          <p:cNvSpPr txBox="1"/>
          <p:nvPr>
            <p:ph type="title"/>
          </p:nvPr>
        </p:nvSpPr>
        <p:spPr>
          <a:xfrm>
            <a:off x="346125" y="1248800"/>
            <a:ext cx="30420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346125" y="2462405"/>
            <a:ext cx="30420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9"/>
          <p:cNvCxnSpPr/>
          <p:nvPr/>
        </p:nvCxnSpPr>
        <p:spPr>
          <a:xfrm>
            <a:off x="460632" y="554200"/>
            <a:ext cx="19857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306695" y="949521"/>
            <a:ext cx="6764550" cy="51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4953000" y="167"/>
            <a:ext cx="4953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10"/>
          <p:cNvCxnSpPr/>
          <p:nvPr/>
        </p:nvCxnSpPr>
        <p:spPr>
          <a:xfrm>
            <a:off x="5448815" y="5994000"/>
            <a:ext cx="50732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0"/>
          <p:cNvSpPr txBox="1"/>
          <p:nvPr>
            <p:ph type="title"/>
          </p:nvPr>
        </p:nvSpPr>
        <p:spPr>
          <a:xfrm>
            <a:off x="287625" y="1863133"/>
            <a:ext cx="4382300" cy="17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87625" y="3647161"/>
            <a:ext cx="4382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5351125" y="965600"/>
            <a:ext cx="415675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00270" y="767933"/>
            <a:ext cx="6848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10955" y="2127701"/>
            <a:ext cx="68484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321549" y="2595499"/>
            <a:ext cx="92745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クラウド技術者育成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US" sz="4400">
                <a:solidFill>
                  <a:schemeClr val="lt1"/>
                </a:solidFill>
              </a:rPr>
              <a:t>Docker</a:t>
            </a: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編-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228614" y="5315875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物理サーバ</a:t>
            </a:r>
            <a:endParaRPr b="1"/>
          </a:p>
        </p:txBody>
      </p:sp>
      <p:sp>
        <p:nvSpPr>
          <p:cNvPr id="191" name="Google Shape;191;p22"/>
          <p:cNvSpPr/>
          <p:nvPr/>
        </p:nvSpPr>
        <p:spPr>
          <a:xfrm>
            <a:off x="228614" y="4483263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ハイパーバイザー</a:t>
            </a:r>
            <a:endParaRPr b="1"/>
          </a:p>
        </p:txBody>
      </p:sp>
      <p:sp>
        <p:nvSpPr>
          <p:cNvPr id="192" name="Google Shape;192;p22"/>
          <p:cNvSpPr/>
          <p:nvPr/>
        </p:nvSpPr>
        <p:spPr>
          <a:xfrm>
            <a:off x="201450" y="3645075"/>
            <a:ext cx="28089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仮想機</a:t>
            </a:r>
            <a:endParaRPr b="1"/>
          </a:p>
        </p:txBody>
      </p:sp>
      <p:sp>
        <p:nvSpPr>
          <p:cNvPr id="193" name="Google Shape;193;p22"/>
          <p:cNvSpPr/>
          <p:nvPr/>
        </p:nvSpPr>
        <p:spPr>
          <a:xfrm>
            <a:off x="200600" y="3120075"/>
            <a:ext cx="2808900" cy="4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OS</a:t>
            </a:r>
            <a:endParaRPr b="1"/>
          </a:p>
        </p:txBody>
      </p:sp>
      <p:sp>
        <p:nvSpPr>
          <p:cNvPr id="194" name="Google Shape;194;p22"/>
          <p:cNvSpPr/>
          <p:nvPr/>
        </p:nvSpPr>
        <p:spPr>
          <a:xfrm>
            <a:off x="3505214" y="3639475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物理サーバ</a:t>
            </a:r>
            <a:endParaRPr b="1"/>
          </a:p>
        </p:txBody>
      </p:sp>
      <p:sp>
        <p:nvSpPr>
          <p:cNvPr id="195" name="Google Shape;195;p22"/>
          <p:cNvSpPr/>
          <p:nvPr/>
        </p:nvSpPr>
        <p:spPr>
          <a:xfrm>
            <a:off x="3477200" y="3120075"/>
            <a:ext cx="2753700" cy="4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OS</a:t>
            </a:r>
            <a:endParaRPr b="1"/>
          </a:p>
        </p:txBody>
      </p:sp>
      <p:sp>
        <p:nvSpPr>
          <p:cNvPr id="196" name="Google Shape;196;p22"/>
          <p:cNvSpPr/>
          <p:nvPr/>
        </p:nvSpPr>
        <p:spPr>
          <a:xfrm>
            <a:off x="6781814" y="3639475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ローカル(Mac,Win)</a:t>
            </a:r>
            <a:endParaRPr b="1"/>
          </a:p>
        </p:txBody>
      </p:sp>
      <p:sp>
        <p:nvSpPr>
          <p:cNvPr id="197" name="Google Shape;197;p22"/>
          <p:cNvSpPr/>
          <p:nvPr/>
        </p:nvSpPr>
        <p:spPr>
          <a:xfrm>
            <a:off x="6753800" y="3120075"/>
            <a:ext cx="2753700" cy="4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OS</a:t>
            </a:r>
            <a:endParaRPr b="1"/>
          </a:p>
        </p:txBody>
      </p:sp>
      <p:sp>
        <p:nvSpPr>
          <p:cNvPr id="198" name="Google Shape;198;p22"/>
          <p:cNvSpPr/>
          <p:nvPr/>
        </p:nvSpPr>
        <p:spPr>
          <a:xfrm>
            <a:off x="2006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仮想機(VM)</a:t>
            </a:r>
            <a:endParaRPr b="1"/>
          </a:p>
        </p:txBody>
      </p:sp>
      <p:sp>
        <p:nvSpPr>
          <p:cNvPr id="199" name="Google Shape;199;p22"/>
          <p:cNvSpPr/>
          <p:nvPr/>
        </p:nvSpPr>
        <p:spPr>
          <a:xfrm>
            <a:off x="34772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実機(オンプレミス)</a:t>
            </a:r>
            <a:endParaRPr b="1"/>
          </a:p>
        </p:txBody>
      </p:sp>
      <p:sp>
        <p:nvSpPr>
          <p:cNvPr id="200" name="Google Shape;200;p22"/>
          <p:cNvSpPr/>
          <p:nvPr/>
        </p:nvSpPr>
        <p:spPr>
          <a:xfrm>
            <a:off x="67538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ローカル(PC)</a:t>
            </a:r>
            <a:endParaRPr b="1"/>
          </a:p>
        </p:txBody>
      </p:sp>
      <p:sp>
        <p:nvSpPr>
          <p:cNvPr id="201" name="Google Shape;201;p22"/>
          <p:cNvSpPr/>
          <p:nvPr/>
        </p:nvSpPr>
        <p:spPr>
          <a:xfrm>
            <a:off x="173275" y="1642400"/>
            <a:ext cx="6057600" cy="132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サーバ上でinstall</a:t>
            </a:r>
            <a:endParaRPr b="1"/>
          </a:p>
        </p:txBody>
      </p:sp>
      <p:sp>
        <p:nvSpPr>
          <p:cNvPr id="202" name="Google Shape;202;p22"/>
          <p:cNvSpPr/>
          <p:nvPr/>
        </p:nvSpPr>
        <p:spPr>
          <a:xfrm>
            <a:off x="6781831" y="1642400"/>
            <a:ext cx="2727000" cy="132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サイトからDL</a:t>
            </a:r>
            <a:endParaRPr b="1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188" y="2130200"/>
            <a:ext cx="1146925" cy="7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1604950" y="2163275"/>
            <a:ext cx="3279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F8F8F2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$ </a:t>
            </a:r>
            <a:r>
              <a:rPr lang="en-US" sz="15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yum install docker</a:t>
            </a:r>
            <a:endParaRPr sz="15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Dockerの利用方法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3281625" y="5175200"/>
            <a:ext cx="6505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sng">
                <a:solidFill>
                  <a:srgbClr val="F1A60F"/>
                </a:solidFill>
              </a:rPr>
              <a:t>OSがあればどこでも起動できる！！</a:t>
            </a:r>
            <a:endParaRPr b="1" sz="2700" u="sng">
              <a:solidFill>
                <a:srgbClr val="F1A60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25" y="4320798"/>
            <a:ext cx="7081276" cy="224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/>
          <p:nvPr/>
        </p:nvSpPr>
        <p:spPr>
          <a:xfrm>
            <a:off x="1253750" y="4337000"/>
            <a:ext cx="7447500" cy="219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3" name="Google Shape;213;p23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690825" y="3826650"/>
            <a:ext cx="18291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Dockerファイル</a:t>
            </a:r>
            <a:endParaRPr b="1"/>
          </a:p>
        </p:txBody>
      </p:sp>
      <p:sp>
        <p:nvSpPr>
          <p:cNvPr id="215" name="Google Shape;215;p23"/>
          <p:cNvSpPr/>
          <p:nvPr/>
        </p:nvSpPr>
        <p:spPr>
          <a:xfrm>
            <a:off x="690825" y="2743525"/>
            <a:ext cx="18291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Dockerコンテナ</a:t>
            </a:r>
            <a:endParaRPr b="1"/>
          </a:p>
        </p:txBody>
      </p:sp>
      <p:sp>
        <p:nvSpPr>
          <p:cNvPr id="216" name="Google Shape;216;p23"/>
          <p:cNvSpPr/>
          <p:nvPr/>
        </p:nvSpPr>
        <p:spPr>
          <a:xfrm>
            <a:off x="690825" y="2205400"/>
            <a:ext cx="18291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Docker</a:t>
            </a:r>
            <a:endParaRPr b="1"/>
          </a:p>
        </p:txBody>
      </p:sp>
      <p:sp>
        <p:nvSpPr>
          <p:cNvPr id="217" name="Google Shape;217;p23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Dockerの利用方法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462225" y="14413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en-US" sz="3200">
                <a:solidFill>
                  <a:srgbClr val="717171"/>
                </a:solidFill>
              </a:rPr>
              <a:t>Dockerでのコンテナ作成方法</a:t>
            </a:r>
            <a:endParaRPr b="1" sz="32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690825" y="3293250"/>
            <a:ext cx="18291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Dockerイメージ</a:t>
            </a:r>
            <a:endParaRPr b="1"/>
          </a:p>
        </p:txBody>
      </p:sp>
      <p:sp>
        <p:nvSpPr>
          <p:cNvPr id="220" name="Google Shape;220;p23"/>
          <p:cNvSpPr/>
          <p:nvPr/>
        </p:nvSpPr>
        <p:spPr>
          <a:xfrm>
            <a:off x="2531600" y="2203400"/>
            <a:ext cx="68736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rgbClr val="626262"/>
                </a:solidFill>
              </a:rPr>
              <a:t>Dockerとは</a:t>
            </a:r>
            <a:r>
              <a:rPr b="1" lang="en-US" sz="2200" u="sng">
                <a:solidFill>
                  <a:srgbClr val="F1A60F"/>
                </a:solidFill>
              </a:rPr>
              <a:t>「コンテナ」</a:t>
            </a:r>
            <a:r>
              <a:rPr b="1" lang="en-US" sz="2200" u="sng">
                <a:solidFill>
                  <a:srgbClr val="626262"/>
                </a:solidFill>
              </a:rPr>
              <a:t>を</a:t>
            </a:r>
            <a:r>
              <a:rPr b="1" lang="en-US" sz="2200" u="sng">
                <a:solidFill>
                  <a:srgbClr val="F1A60F"/>
                </a:solidFill>
              </a:rPr>
              <a:t>作成・起動するツール</a:t>
            </a:r>
            <a:endParaRPr b="1" sz="2200" u="sng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2074475" y="2736800"/>
            <a:ext cx="68736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rgbClr val="626262"/>
                </a:solidFill>
              </a:rPr>
              <a:t>コンテナとは</a:t>
            </a:r>
            <a:r>
              <a:rPr b="1" lang="en-US" sz="2200" u="sng">
                <a:solidFill>
                  <a:srgbClr val="F1A60F"/>
                </a:solidFill>
              </a:rPr>
              <a:t>アプリケーションの実行環境</a:t>
            </a:r>
            <a:endParaRPr b="1" sz="2200" u="sng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2684075" y="3270200"/>
            <a:ext cx="68736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rgbClr val="626262"/>
                </a:solidFill>
              </a:rPr>
              <a:t>イメージとは</a:t>
            </a:r>
            <a:r>
              <a:rPr b="1" lang="en-US" sz="2200" u="sng">
                <a:solidFill>
                  <a:srgbClr val="F1A60F"/>
                </a:solidFill>
              </a:rPr>
              <a:t>コンテナのテンプレ(スナップショット)</a:t>
            </a:r>
            <a:endParaRPr b="1" sz="2200" u="sng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2607875" y="3803600"/>
            <a:ext cx="7183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rgbClr val="626262"/>
                </a:solidFill>
              </a:rPr>
              <a:t>Dファイルとは</a:t>
            </a:r>
            <a:r>
              <a:rPr b="1" lang="en-US" sz="2200" u="sng">
                <a:solidFill>
                  <a:srgbClr val="F1A60F"/>
                </a:solidFill>
              </a:rPr>
              <a:t>コンテナの構築手順が書かれたファイル</a:t>
            </a:r>
            <a:endParaRPr b="1" sz="2200" u="sng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93" y="4533898"/>
            <a:ext cx="1319313" cy="11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25" y="4320798"/>
            <a:ext cx="7081276" cy="224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Dockerの利用方法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462225" y="1441400"/>
            <a:ext cx="9003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en-US" sz="3200">
                <a:solidFill>
                  <a:srgbClr val="717171"/>
                </a:solidFill>
              </a:rPr>
              <a:t>Dockerでのコンテナ作成方法</a:t>
            </a:r>
            <a:r>
              <a:rPr b="1" lang="en-US" sz="2400">
                <a:solidFill>
                  <a:srgbClr val="717171"/>
                </a:solidFill>
              </a:rPr>
              <a:t>（Dockerファイル）</a:t>
            </a:r>
            <a:endParaRPr b="1" sz="24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1329950" y="4337000"/>
            <a:ext cx="2137500" cy="219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93" y="4533898"/>
            <a:ext cx="1319313" cy="11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845450" y="3306275"/>
            <a:ext cx="3615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F8F8F2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$ </a:t>
            </a:r>
            <a:r>
              <a:rPr lang="en-US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vi dockerfile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4800600" y="1905000"/>
            <a:ext cx="47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参考：https://engineer-ninaritai.com/what-dockerfile/</a:t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1148025" y="2607450"/>
            <a:ext cx="22431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Dockerファイル作成</a:t>
            </a:r>
            <a:endParaRPr b="1"/>
          </a:p>
        </p:txBody>
      </p:sp>
      <p:sp>
        <p:nvSpPr>
          <p:cNvPr id="238" name="Google Shape;238;p24"/>
          <p:cNvSpPr/>
          <p:nvPr/>
        </p:nvSpPr>
        <p:spPr>
          <a:xfrm>
            <a:off x="5567625" y="2607450"/>
            <a:ext cx="22431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内容記載</a:t>
            </a:r>
            <a:endParaRPr b="1"/>
          </a:p>
        </p:txBody>
      </p:sp>
      <p:sp>
        <p:nvSpPr>
          <p:cNvPr id="239" name="Google Shape;239;p24"/>
          <p:cNvSpPr txBox="1"/>
          <p:nvPr/>
        </p:nvSpPr>
        <p:spPr>
          <a:xfrm>
            <a:off x="5412650" y="3306275"/>
            <a:ext cx="2395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FROM nginx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0" name="Google Shape;240;p24"/>
          <p:cNvSpPr/>
          <p:nvPr/>
        </p:nvSpPr>
        <p:spPr>
          <a:xfrm rot="-5400000">
            <a:off x="4153390" y="29927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25" y="4320798"/>
            <a:ext cx="7081276" cy="224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Dockerの利用方法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462225" y="1441400"/>
            <a:ext cx="9003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en-US" sz="3200">
                <a:solidFill>
                  <a:srgbClr val="717171"/>
                </a:solidFill>
              </a:rPr>
              <a:t>Dockerでのコンテナ作成方法</a:t>
            </a:r>
            <a:r>
              <a:rPr b="1" lang="en-US" sz="2400">
                <a:solidFill>
                  <a:srgbClr val="717171"/>
                </a:solidFill>
              </a:rPr>
              <a:t>（Dockerイメージ）</a:t>
            </a:r>
            <a:endParaRPr b="1" sz="24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3467325" y="4337000"/>
            <a:ext cx="2526600" cy="219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50" name="Google Shape;25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93" y="4533898"/>
            <a:ext cx="1319313" cy="11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/>
        </p:nvSpPr>
        <p:spPr>
          <a:xfrm>
            <a:off x="-381000" y="3306275"/>
            <a:ext cx="5198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F8F8F2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$ </a:t>
            </a:r>
            <a:r>
              <a:rPr lang="en-US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docker build -t nginx ./dockerfile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4800600" y="1905000"/>
            <a:ext cx="47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参考：https://engineer-ninaritai.com/what-dockerfile/</a:t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1148025" y="2607450"/>
            <a:ext cx="22431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Dockerイメージ作成</a:t>
            </a:r>
            <a:endParaRPr b="1"/>
          </a:p>
        </p:txBody>
      </p:sp>
      <p:sp>
        <p:nvSpPr>
          <p:cNvPr id="254" name="Google Shape;254;p25"/>
          <p:cNvSpPr/>
          <p:nvPr/>
        </p:nvSpPr>
        <p:spPr>
          <a:xfrm>
            <a:off x="5567625" y="2607450"/>
            <a:ext cx="22431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作成確認</a:t>
            </a:r>
            <a:endParaRPr b="1"/>
          </a:p>
        </p:txBody>
      </p:sp>
      <p:sp>
        <p:nvSpPr>
          <p:cNvPr id="255" name="Google Shape;255;p25"/>
          <p:cNvSpPr txBox="1"/>
          <p:nvPr/>
        </p:nvSpPr>
        <p:spPr>
          <a:xfrm>
            <a:off x="5107850" y="3306275"/>
            <a:ext cx="2937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F8F8F2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$ </a:t>
            </a:r>
            <a:r>
              <a:rPr lang="en-US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docker image ls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6" name="Google Shape;256;p25"/>
          <p:cNvSpPr/>
          <p:nvPr/>
        </p:nvSpPr>
        <p:spPr>
          <a:xfrm rot="-5400000">
            <a:off x="4153390" y="29927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25" y="4320798"/>
            <a:ext cx="7081276" cy="224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Dockerの利用方法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462225" y="1441400"/>
            <a:ext cx="9003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en-US" sz="3200">
                <a:solidFill>
                  <a:srgbClr val="717171"/>
                </a:solidFill>
              </a:rPr>
              <a:t>Dockerでのコンテナ作成方法</a:t>
            </a:r>
            <a:r>
              <a:rPr b="1" lang="en-US" sz="2400">
                <a:solidFill>
                  <a:srgbClr val="717171"/>
                </a:solidFill>
              </a:rPr>
              <a:t>（Dockerコンテナ）</a:t>
            </a:r>
            <a:endParaRPr b="1" sz="24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6134325" y="4337000"/>
            <a:ext cx="2526600" cy="219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66" name="Google Shape;2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93" y="4533898"/>
            <a:ext cx="1319313" cy="11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-457200" y="3306275"/>
            <a:ext cx="7264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F8F8F2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$ </a:t>
            </a:r>
            <a:r>
              <a:rPr lang="en-US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docker run -d -p 8080:80 --name nginx nginx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4800600" y="1905000"/>
            <a:ext cx="47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参考：https://engineer-ninaritai.com/what-dockerfile/</a:t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1148025" y="2607450"/>
            <a:ext cx="22431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Dockerコンテナ作成</a:t>
            </a:r>
            <a:endParaRPr b="1"/>
          </a:p>
        </p:txBody>
      </p:sp>
      <p:sp>
        <p:nvSpPr>
          <p:cNvPr id="270" name="Google Shape;270;p26"/>
          <p:cNvSpPr/>
          <p:nvPr/>
        </p:nvSpPr>
        <p:spPr>
          <a:xfrm>
            <a:off x="6863025" y="2683650"/>
            <a:ext cx="22431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アクセス</a:t>
            </a:r>
            <a:endParaRPr b="1"/>
          </a:p>
        </p:txBody>
      </p:sp>
      <p:sp>
        <p:nvSpPr>
          <p:cNvPr id="271" name="Google Shape;271;p26"/>
          <p:cNvSpPr txBox="1"/>
          <p:nvPr/>
        </p:nvSpPr>
        <p:spPr>
          <a:xfrm>
            <a:off x="6174650" y="3306275"/>
            <a:ext cx="4419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http://127.0.0.1:8080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2" name="Google Shape;272;p26"/>
          <p:cNvSpPr/>
          <p:nvPr/>
        </p:nvSpPr>
        <p:spPr>
          <a:xfrm rot="-5400000">
            <a:off x="5677390" y="29927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Dockerの利用方法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5788650" y="1780863"/>
            <a:ext cx="2007300" cy="651300"/>
          </a:xfrm>
          <a:prstGeom prst="wedgeRoundRectCallout">
            <a:avLst>
              <a:gd fmla="val 1455" name="adj1"/>
              <a:gd fmla="val 98720" name="adj2"/>
              <a:gd fmla="val 0" name="adj3"/>
            </a:avLst>
          </a:prstGeom>
          <a:solidFill>
            <a:srgbClr val="F1A60F"/>
          </a:solidFill>
          <a:ln cap="flat" cmpd="sng" w="9525">
            <a:solidFill>
              <a:srgbClr val="F1A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実践します</a:t>
            </a:r>
            <a:endParaRPr b="1"/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2279763"/>
            <a:ext cx="4790203" cy="343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690825" y="5579250"/>
            <a:ext cx="14649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物理サーバ</a:t>
            </a:r>
            <a:endParaRPr b="1"/>
          </a:p>
        </p:txBody>
      </p:sp>
      <p:sp>
        <p:nvSpPr>
          <p:cNvPr id="287" name="Google Shape;287;p28"/>
          <p:cNvSpPr/>
          <p:nvPr/>
        </p:nvSpPr>
        <p:spPr>
          <a:xfrm>
            <a:off x="690825" y="5029525"/>
            <a:ext cx="14649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仮想サーバ</a:t>
            </a:r>
            <a:endParaRPr b="1"/>
          </a:p>
        </p:txBody>
      </p:sp>
      <p:sp>
        <p:nvSpPr>
          <p:cNvPr id="288" name="Google Shape;288;p28"/>
          <p:cNvSpPr/>
          <p:nvPr/>
        </p:nvSpPr>
        <p:spPr>
          <a:xfrm>
            <a:off x="690825" y="4491400"/>
            <a:ext cx="14649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ローカルPC</a:t>
            </a:r>
            <a:endParaRPr b="1"/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825" y="2234514"/>
            <a:ext cx="6841757" cy="4157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Dockerの利用方法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6217325" y="5957025"/>
            <a:ext cx="2395800" cy="651300"/>
          </a:xfrm>
          <a:prstGeom prst="wedgeRoundRectCallout">
            <a:avLst>
              <a:gd fmla="val -64350" name="adj1"/>
              <a:gd fmla="val -46265" name="adj2"/>
              <a:gd fmla="val 0" name="adj3"/>
            </a:avLst>
          </a:prstGeom>
          <a:solidFill>
            <a:srgbClr val="F1A60F"/>
          </a:solidFill>
          <a:ln cap="flat" cmpd="sng" w="9525">
            <a:solidFill>
              <a:srgbClr val="F1A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dockerfileから自分でbuildして作るのもあり</a:t>
            </a:r>
            <a:endParaRPr b="1"/>
          </a:p>
        </p:txBody>
      </p:sp>
      <p:sp>
        <p:nvSpPr>
          <p:cNvPr id="292" name="Google Shape;292;p28"/>
          <p:cNvSpPr/>
          <p:nvPr/>
        </p:nvSpPr>
        <p:spPr>
          <a:xfrm>
            <a:off x="373075" y="2278275"/>
            <a:ext cx="3139500" cy="651300"/>
          </a:xfrm>
          <a:prstGeom prst="wedgeRoundRectCallout">
            <a:avLst>
              <a:gd fmla="val 68703" name="adj1"/>
              <a:gd fmla="val -10955" name="adj2"/>
              <a:gd fmla="val 0" name="adj3"/>
            </a:avLst>
          </a:prstGeom>
          <a:solidFill>
            <a:srgbClr val="F1A60F"/>
          </a:solidFill>
          <a:ln cap="flat" cmpd="sng" w="9525">
            <a:solidFill>
              <a:srgbClr val="F1A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イメージから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コンテナ作成を自動化するツール</a:t>
            </a:r>
            <a:endParaRPr b="1"/>
          </a:p>
        </p:txBody>
      </p:sp>
      <p:sp>
        <p:nvSpPr>
          <p:cNvPr id="293" name="Google Shape;293;p28"/>
          <p:cNvSpPr/>
          <p:nvPr/>
        </p:nvSpPr>
        <p:spPr>
          <a:xfrm>
            <a:off x="7517700" y="3670263"/>
            <a:ext cx="2007300" cy="651300"/>
          </a:xfrm>
          <a:prstGeom prst="wedgeRoundRectCallout">
            <a:avLst>
              <a:gd fmla="val 1455" name="adj1"/>
              <a:gd fmla="val 98720" name="adj2"/>
              <a:gd fmla="val 0" name="adj3"/>
            </a:avLst>
          </a:prstGeom>
          <a:solidFill>
            <a:srgbClr val="F1A60F"/>
          </a:solidFill>
          <a:ln cap="flat" cmpd="sng" w="9525">
            <a:solidFill>
              <a:srgbClr val="F1A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作成したイメージを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保存する場所</a:t>
            </a:r>
            <a:endParaRPr b="1"/>
          </a:p>
        </p:txBody>
      </p:sp>
      <p:sp>
        <p:nvSpPr>
          <p:cNvPr id="294" name="Google Shape;294;p28"/>
          <p:cNvSpPr/>
          <p:nvPr/>
        </p:nvSpPr>
        <p:spPr>
          <a:xfrm>
            <a:off x="462225" y="14413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en-US" sz="3200">
                <a:solidFill>
                  <a:srgbClr val="717171"/>
                </a:solidFill>
              </a:rPr>
              <a:t>Dockerでのコンテナ作成方法（図解）</a:t>
            </a:r>
            <a:endParaRPr b="1" sz="32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Dockerの利用方法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24" y="1282024"/>
            <a:ext cx="7745600" cy="48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/>
          <p:nvPr/>
        </p:nvSpPr>
        <p:spPr>
          <a:xfrm>
            <a:off x="4721850" y="2466663"/>
            <a:ext cx="2007300" cy="651300"/>
          </a:xfrm>
          <a:prstGeom prst="wedgeRoundRectCallout">
            <a:avLst>
              <a:gd fmla="val 1455" name="adj1"/>
              <a:gd fmla="val 98720" name="adj2"/>
              <a:gd fmla="val 0" name="adj3"/>
            </a:avLst>
          </a:prstGeom>
          <a:solidFill>
            <a:srgbClr val="F1A60F"/>
          </a:solidFill>
          <a:ln cap="flat" cmpd="sng" w="9525">
            <a:solidFill>
              <a:srgbClr val="F1A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誰かが作成したimageがたくさんある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Dockerのメリット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0"/>
          <p:cNvSpPr/>
          <p:nvPr/>
        </p:nvSpPr>
        <p:spPr>
          <a:xfrm>
            <a:off x="462225" y="1441400"/>
            <a:ext cx="9401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en-US" sz="3200">
                <a:solidFill>
                  <a:srgbClr val="717171"/>
                </a:solidFill>
              </a:rPr>
              <a:t>Dockerはなぜ使われている？</a:t>
            </a:r>
            <a:endParaRPr b="1" sz="32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233625" y="2508200"/>
            <a:ext cx="9485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400">
                <a:solidFill>
                  <a:srgbClr val="F1A60F"/>
                </a:solidFill>
              </a:rPr>
              <a:t>アプリ実行環境を簡単に作成できる</a:t>
            </a:r>
            <a:endParaRPr b="1" sz="3400">
              <a:solidFill>
                <a:srgbClr val="F1A60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F1A60F"/>
                </a:solidFill>
              </a:rPr>
              <a:t>　</a:t>
            </a:r>
            <a:endParaRPr b="1" sz="3200">
              <a:solidFill>
                <a:srgbClr val="F1A60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環境構築のコスト削減</a:t>
            </a:r>
            <a:endParaRPr b="1" sz="3000">
              <a:solidFill>
                <a:srgbClr val="71717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3000">
              <a:solidFill>
                <a:srgbClr val="71717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717171"/>
                </a:solidFill>
              </a:rPr>
              <a:t>増強にかかるコスト削減</a:t>
            </a:r>
            <a:endParaRPr b="1" sz="3000">
              <a:solidFill>
                <a:srgbClr val="71717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「Docker」を試してみたい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462225" y="14413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おすすめ</a:t>
            </a:r>
            <a:endParaRPr b="1" sz="32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75" y="2405300"/>
            <a:ext cx="8487327" cy="16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/>
        </p:nvSpPr>
        <p:spPr>
          <a:xfrm>
            <a:off x="2667000" y="4114800"/>
            <a:ext cx="47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https://www.youtube.com/watch?v=lZD1MIHwMBY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目的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233625" y="4641800"/>
            <a:ext cx="9485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717171"/>
                </a:solidFill>
              </a:rPr>
              <a:t>①「Docker」で</a:t>
            </a:r>
            <a:r>
              <a:rPr b="1" lang="en-US" sz="3200">
                <a:solidFill>
                  <a:srgbClr val="F1A60F"/>
                </a:solidFill>
              </a:rPr>
              <a:t>できることを理解</a:t>
            </a:r>
            <a:r>
              <a:rPr b="1" lang="en-US" sz="3200">
                <a:solidFill>
                  <a:srgbClr val="717171"/>
                </a:solidFill>
              </a:rPr>
              <a:t>する</a:t>
            </a:r>
            <a:endParaRPr b="1" i="0" sz="24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233625" y="5556200"/>
            <a:ext cx="9370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717171"/>
                </a:solidFill>
              </a:rPr>
              <a:t>②  勉強会終了後に「Docker」を</a:t>
            </a:r>
            <a:r>
              <a:rPr b="1" lang="en-US" sz="3200">
                <a:solidFill>
                  <a:srgbClr val="F1A60F"/>
                </a:solidFill>
              </a:rPr>
              <a:t>試用できる</a:t>
            </a:r>
            <a:endParaRPr b="1" i="0" sz="2400" u="none" cap="none" strike="noStrike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349000"/>
            <a:ext cx="4687619" cy="24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「Docker」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sz="3200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62225" y="1441398"/>
            <a:ext cx="8943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</a:t>
            </a:r>
            <a:r>
              <a:rPr b="1" lang="en-US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b="1" lang="en-US" sz="3200">
                <a:solidFill>
                  <a:srgbClr val="717171"/>
                </a:solidFill>
              </a:rPr>
              <a:t>」</a:t>
            </a:r>
            <a:r>
              <a:rPr b="1" lang="en-US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とは？</a:t>
            </a:r>
            <a:endParaRPr b="1" sz="2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3813" y="2326933"/>
            <a:ext cx="2676899" cy="22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309825" y="4794197"/>
            <a:ext cx="8943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sng">
                <a:solidFill>
                  <a:srgbClr val="626262"/>
                </a:solidFill>
              </a:rPr>
              <a:t>Dockerとは</a:t>
            </a:r>
            <a:r>
              <a:rPr b="1" lang="en-US" sz="2700" u="sng">
                <a:solidFill>
                  <a:srgbClr val="F1A60F"/>
                </a:solidFill>
              </a:rPr>
              <a:t>「コンテナ」</a:t>
            </a:r>
            <a:r>
              <a:rPr b="1" lang="en-US" sz="2700" u="sng">
                <a:solidFill>
                  <a:srgbClr val="626262"/>
                </a:solidFill>
              </a:rPr>
              <a:t>を</a:t>
            </a:r>
            <a:r>
              <a:rPr b="1" lang="en-US" sz="2700" u="sng">
                <a:solidFill>
                  <a:srgbClr val="F1A60F"/>
                </a:solidFill>
              </a:rPr>
              <a:t>作成・起動するツール</a:t>
            </a:r>
            <a:endParaRPr b="1" sz="2700" u="sng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「コンテナ」とは？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sz="3200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462225" y="1365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en-US" sz="3200">
                <a:solidFill>
                  <a:srgbClr val="717171"/>
                </a:solidFill>
              </a:rPr>
              <a:t>アプリケーションを動かすために必要な部品</a:t>
            </a:r>
            <a:endParaRPr b="1" sz="32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17171"/>
                </a:solidFill>
              </a:rPr>
              <a:t>　　</a:t>
            </a:r>
            <a:endParaRPr b="1" sz="2400">
              <a:solidFill>
                <a:srgbClr val="717171"/>
              </a:solidFill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368" y="4615652"/>
            <a:ext cx="4392127" cy="15142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 rot="-5400000">
            <a:off x="5524990" y="50501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6601400" y="4864275"/>
            <a:ext cx="16746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サーバ</a:t>
            </a:r>
            <a:endParaRPr b="1" sz="2300"/>
          </a:p>
        </p:txBody>
      </p:sp>
      <p:graphicFrame>
        <p:nvGraphicFramePr>
          <p:cNvPr id="101" name="Google Shape;101;p16"/>
          <p:cNvGraphicFramePr/>
          <p:nvPr/>
        </p:nvGraphicFramePr>
        <p:xfrm>
          <a:off x="1300433" y="22297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{CACC4781-434B-488C-BB86-93654DD63A28}</a:tableStyleId>
              </a:tblPr>
              <a:tblGrid>
                <a:gridCol w="2857000"/>
                <a:gridCol w="3012400"/>
                <a:gridCol w="1769000"/>
              </a:tblGrid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目的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名前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例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何を使って動かす？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ランタイム/エンジン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Java, Ruby</a:t>
                      </a:r>
                      <a:endParaRPr b="1" sz="1600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何を動かす？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プログラムコード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6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6262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どこの環境で動かす？</a:t>
                      </a:r>
                      <a:endParaRPr sz="1600">
                        <a:solidFill>
                          <a:srgbClr val="71717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環境設定</a:t>
                      </a:r>
                      <a:endParaRPr sz="1600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エンドポイント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7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その他必要なもの</a:t>
                      </a:r>
                      <a:endParaRPr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ミドルウェア/ライブラリ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6262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Nginx、MySQL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「コンテナ」とは？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sz="3200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462225" y="1365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en-US" sz="3200">
                <a:solidFill>
                  <a:srgbClr val="717171"/>
                </a:solidFill>
              </a:rPr>
              <a:t>アプリケーションを動かすために必要な部品</a:t>
            </a:r>
            <a:endParaRPr b="1" sz="32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17171"/>
                </a:solidFill>
              </a:rPr>
              <a:t>　　</a:t>
            </a:r>
            <a:endParaRPr b="1" sz="2400">
              <a:solidFill>
                <a:srgbClr val="717171"/>
              </a:solidFill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368" y="4615652"/>
            <a:ext cx="4392127" cy="15142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" name="Google Shape;110;p17"/>
          <p:cNvGraphicFramePr/>
          <p:nvPr/>
        </p:nvGraphicFramePr>
        <p:xfrm>
          <a:off x="1300433" y="22297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{CACC4781-434B-488C-BB86-93654DD63A28}</a:tableStyleId>
              </a:tblPr>
              <a:tblGrid>
                <a:gridCol w="2857000"/>
                <a:gridCol w="3012400"/>
                <a:gridCol w="1769000"/>
              </a:tblGrid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目的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名前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例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何を使って動かす？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ランタイム/エンジン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Java, Ruby</a:t>
                      </a:r>
                      <a:endParaRPr b="1" sz="1600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何を動かす？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プログラムコード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6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6262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どこの環境で動かす？</a:t>
                      </a:r>
                      <a:endParaRPr sz="1600">
                        <a:solidFill>
                          <a:srgbClr val="71717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環境設定</a:t>
                      </a:r>
                      <a:endParaRPr sz="1600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エンドポイント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7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その他必要なもの</a:t>
                      </a:r>
                      <a:endParaRPr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ミドルウェア/ライブラリ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6262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Nginx、MySQL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1" name="Google Shape;111;p17"/>
          <p:cNvSpPr/>
          <p:nvPr/>
        </p:nvSpPr>
        <p:spPr>
          <a:xfrm rot="-5400000">
            <a:off x="5524990" y="50501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6601400" y="4864275"/>
            <a:ext cx="16746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F1A60F"/>
                </a:solidFill>
              </a:rPr>
              <a:t>コンテナ</a:t>
            </a:r>
            <a:endParaRPr b="1" sz="2400" u="sng">
              <a:solidFill>
                <a:srgbClr val="F1A60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「コンテナ」とは？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sz="3200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462225" y="1365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en-US" sz="3200">
                <a:solidFill>
                  <a:srgbClr val="717171"/>
                </a:solidFill>
              </a:rPr>
              <a:t>「コンテナ」とは？</a:t>
            </a:r>
            <a:endParaRPr b="1" sz="32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17171"/>
                </a:solidFill>
              </a:rPr>
              <a:t>　　</a:t>
            </a:r>
            <a:endParaRPr b="1" sz="2400">
              <a:solidFill>
                <a:srgbClr val="717171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309825" y="3574997"/>
            <a:ext cx="8943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sng">
                <a:solidFill>
                  <a:srgbClr val="626262"/>
                </a:solidFill>
              </a:rPr>
              <a:t>コンテナとは</a:t>
            </a:r>
            <a:r>
              <a:rPr b="1" lang="en-US" sz="2700" u="sng">
                <a:solidFill>
                  <a:srgbClr val="F1A60F"/>
                </a:solidFill>
              </a:rPr>
              <a:t>アプリケーションの実行環境</a:t>
            </a:r>
            <a:r>
              <a:rPr b="1" lang="en-US" sz="2700" u="sng">
                <a:solidFill>
                  <a:srgbClr val="626262"/>
                </a:solidFill>
              </a:rPr>
              <a:t>である</a:t>
            </a:r>
            <a:endParaRPr b="1" sz="2700" u="sng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4610590" y="29927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309825" y="2279597"/>
            <a:ext cx="8943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rgbClr val="626262"/>
                </a:solidFill>
              </a:rPr>
              <a:t>Dockerとは</a:t>
            </a:r>
            <a:r>
              <a:rPr b="1" lang="en-US" sz="2200" u="sng">
                <a:solidFill>
                  <a:srgbClr val="F1A60F"/>
                </a:solidFill>
              </a:rPr>
              <a:t>「コンテナ」</a:t>
            </a:r>
            <a:r>
              <a:rPr b="1" lang="en-US" sz="2200" u="sng">
                <a:solidFill>
                  <a:srgbClr val="626262"/>
                </a:solidFill>
              </a:rPr>
              <a:t>を</a:t>
            </a:r>
            <a:r>
              <a:rPr b="1" lang="en-US" sz="2200" u="sng">
                <a:solidFill>
                  <a:srgbClr val="F1A60F"/>
                </a:solidFill>
              </a:rPr>
              <a:t>作成・起動するツール</a:t>
            </a:r>
            <a:endParaRPr b="1" sz="2200" u="sng">
              <a:solidFill>
                <a:srgbClr val="F1A6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18"/>
          <p:cNvGrpSpPr/>
          <p:nvPr/>
        </p:nvGrpSpPr>
        <p:grpSpPr>
          <a:xfrm>
            <a:off x="1342172" y="4457688"/>
            <a:ext cx="6765803" cy="1656638"/>
            <a:chOff x="808772" y="3467088"/>
            <a:chExt cx="6765803" cy="1656638"/>
          </a:xfrm>
        </p:grpSpPr>
        <p:sp>
          <p:nvSpPr>
            <p:cNvPr id="124" name="Google Shape;124;p18"/>
            <p:cNvSpPr/>
            <p:nvPr/>
          </p:nvSpPr>
          <p:spPr>
            <a:xfrm>
              <a:off x="4814375" y="3467100"/>
              <a:ext cx="1636200" cy="7647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仮想</a:t>
              </a:r>
              <a:r>
                <a:rPr b="1" lang="en-US"/>
                <a:t>化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10年</a:t>
              </a:r>
              <a:endParaRPr b="1"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808775" y="3467088"/>
              <a:ext cx="3892800" cy="764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オンプレ(OS)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30年</a:t>
              </a:r>
              <a:endParaRPr b="1"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508975" y="3467100"/>
              <a:ext cx="1065600" cy="7647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コンテナ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6年</a:t>
              </a:r>
              <a:endParaRPr b="1"/>
            </a:p>
          </p:txBody>
        </p:sp>
        <p:sp>
          <p:nvSpPr>
            <p:cNvPr id="127" name="Google Shape;127;p18"/>
            <p:cNvSpPr/>
            <p:nvPr/>
          </p:nvSpPr>
          <p:spPr>
            <a:xfrm rot="-5400000">
              <a:off x="2520122" y="2829475"/>
              <a:ext cx="582900" cy="4005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 rot="-5400000">
              <a:off x="5375525" y="3979675"/>
              <a:ext cx="582900" cy="1705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 rot="-5400000">
              <a:off x="6750325" y="4299475"/>
              <a:ext cx="582900" cy="1065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コンテナとサーバの違いは？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sz="3200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62225" y="1365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「サーバ」を利用したアプリ実行環境</a:t>
            </a:r>
            <a:endParaRPr b="1" sz="32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17171"/>
                </a:solidFill>
              </a:rPr>
              <a:t>　</a:t>
            </a:r>
            <a:r>
              <a:rPr b="1" lang="en-US" sz="2500">
                <a:solidFill>
                  <a:srgbClr val="717171"/>
                </a:solidFill>
              </a:rPr>
              <a:t>参考：ハイパーバイザー利用時</a:t>
            </a:r>
            <a:endParaRPr b="1" sz="25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17171"/>
                </a:solidFill>
              </a:rPr>
              <a:t>　　</a:t>
            </a:r>
            <a:endParaRPr b="1" sz="2400">
              <a:solidFill>
                <a:srgbClr val="717171"/>
              </a:solidFill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340950" y="5315875"/>
            <a:ext cx="34353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物理サーバ</a:t>
            </a:r>
            <a:endParaRPr b="1"/>
          </a:p>
        </p:txBody>
      </p:sp>
      <p:sp>
        <p:nvSpPr>
          <p:cNvPr id="138" name="Google Shape;138;p19"/>
          <p:cNvSpPr/>
          <p:nvPr/>
        </p:nvSpPr>
        <p:spPr>
          <a:xfrm>
            <a:off x="5340950" y="4483263"/>
            <a:ext cx="34353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ハイパーバイザー(KVM)</a:t>
            </a:r>
            <a:endParaRPr b="1"/>
          </a:p>
        </p:txBody>
      </p:sp>
      <p:sp>
        <p:nvSpPr>
          <p:cNvPr id="139" name="Google Shape;139;p19"/>
          <p:cNvSpPr/>
          <p:nvPr/>
        </p:nvSpPr>
        <p:spPr>
          <a:xfrm>
            <a:off x="7134800" y="3645075"/>
            <a:ext cx="16746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仮想機(.●nw)</a:t>
            </a:r>
            <a:endParaRPr b="1"/>
          </a:p>
        </p:txBody>
      </p:sp>
      <p:sp>
        <p:nvSpPr>
          <p:cNvPr id="140" name="Google Shape;140;p19"/>
          <p:cNvSpPr/>
          <p:nvPr/>
        </p:nvSpPr>
        <p:spPr>
          <a:xfrm>
            <a:off x="5306000" y="3645075"/>
            <a:ext cx="16746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仮想機(.●nw)</a:t>
            </a:r>
            <a:endParaRPr b="1"/>
          </a:p>
        </p:txBody>
      </p:sp>
      <p:sp>
        <p:nvSpPr>
          <p:cNvPr id="141" name="Google Shape;141;p19"/>
          <p:cNvSpPr/>
          <p:nvPr/>
        </p:nvSpPr>
        <p:spPr>
          <a:xfrm>
            <a:off x="5306000" y="3084225"/>
            <a:ext cx="1674600" cy="48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OS(centOS)</a:t>
            </a:r>
            <a:endParaRPr b="1"/>
          </a:p>
        </p:txBody>
      </p:sp>
      <p:sp>
        <p:nvSpPr>
          <p:cNvPr id="142" name="Google Shape;142;p19"/>
          <p:cNvSpPr/>
          <p:nvPr/>
        </p:nvSpPr>
        <p:spPr>
          <a:xfrm>
            <a:off x="7134800" y="3084075"/>
            <a:ext cx="1674600" cy="48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OS(Linux)</a:t>
            </a:r>
            <a:endParaRPr b="1"/>
          </a:p>
        </p:txBody>
      </p:sp>
      <p:sp>
        <p:nvSpPr>
          <p:cNvPr id="143" name="Google Shape;143;p19"/>
          <p:cNvSpPr/>
          <p:nvPr/>
        </p:nvSpPr>
        <p:spPr>
          <a:xfrm>
            <a:off x="5306000" y="2633000"/>
            <a:ext cx="1674600" cy="328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アプリ</a:t>
            </a:r>
            <a:endParaRPr b="1" sz="1100"/>
          </a:p>
        </p:txBody>
      </p:sp>
      <p:sp>
        <p:nvSpPr>
          <p:cNvPr id="144" name="Google Shape;144;p19"/>
          <p:cNvSpPr/>
          <p:nvPr/>
        </p:nvSpPr>
        <p:spPr>
          <a:xfrm>
            <a:off x="7134800" y="2633000"/>
            <a:ext cx="1674600" cy="328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アプリ</a:t>
            </a:r>
            <a:endParaRPr b="1" sz="1100"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49650" t="0"/>
          <a:stretch/>
        </p:blipFill>
        <p:spPr>
          <a:xfrm>
            <a:off x="1143000" y="2415800"/>
            <a:ext cx="3495024" cy="39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コンテナとサーバの違いは？</a:t>
            </a:r>
            <a:r>
              <a:rPr b="1" lang="en-US" sz="32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sz="3200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62225" y="1365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en-US" sz="3200">
                <a:solidFill>
                  <a:srgbClr val="717171"/>
                </a:solidFill>
              </a:rPr>
              <a:t>「コンテナ」を利用したアプリ実行環境</a:t>
            </a:r>
            <a:endParaRPr b="1" sz="32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17171"/>
                </a:solidFill>
              </a:rPr>
              <a:t>　</a:t>
            </a:r>
            <a:r>
              <a:rPr b="1" lang="en-US" sz="2500">
                <a:solidFill>
                  <a:srgbClr val="717171"/>
                </a:solidFill>
              </a:rPr>
              <a:t>参考：コンテナ利用時</a:t>
            </a:r>
            <a:endParaRPr b="1" sz="25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17171"/>
                </a:solidFill>
              </a:rPr>
              <a:t>　　</a:t>
            </a:r>
            <a:endParaRPr b="1" sz="2400">
              <a:solidFill>
                <a:srgbClr val="717171"/>
              </a:solidFill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26" y="2370824"/>
            <a:ext cx="7281651" cy="409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8099900" y="4188275"/>
            <a:ext cx="1227900" cy="651300"/>
          </a:xfrm>
          <a:prstGeom prst="wedgeRoundRectCallout">
            <a:avLst>
              <a:gd fmla="val -66394" name="adj1"/>
              <a:gd fmla="val 42285" name="adj2"/>
              <a:gd fmla="val 0" name="adj3"/>
            </a:avLst>
          </a:prstGeom>
          <a:solidFill>
            <a:srgbClr val="F1A60F"/>
          </a:solidFill>
          <a:ln cap="flat" cmpd="sng" w="9525">
            <a:solidFill>
              <a:srgbClr val="F1A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Docker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/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434343"/>
                </a:solidFill>
              </a:rPr>
              <a:t>Copyright © 2022 COCOTO CO., LTD. All Rights Reserved.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228614" y="5315875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物理サーバ</a:t>
            </a:r>
            <a:endParaRPr b="1"/>
          </a:p>
        </p:txBody>
      </p:sp>
      <p:sp>
        <p:nvSpPr>
          <p:cNvPr id="161" name="Google Shape;161;p21"/>
          <p:cNvSpPr/>
          <p:nvPr/>
        </p:nvSpPr>
        <p:spPr>
          <a:xfrm>
            <a:off x="228614" y="4483263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ハイパーバイザー</a:t>
            </a:r>
            <a:endParaRPr b="1"/>
          </a:p>
        </p:txBody>
      </p:sp>
      <p:sp>
        <p:nvSpPr>
          <p:cNvPr id="162" name="Google Shape;162;p21"/>
          <p:cNvSpPr/>
          <p:nvPr/>
        </p:nvSpPr>
        <p:spPr>
          <a:xfrm>
            <a:off x="200600" y="3645075"/>
            <a:ext cx="28089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仮想機</a:t>
            </a:r>
            <a:endParaRPr b="1"/>
          </a:p>
        </p:txBody>
      </p:sp>
      <p:sp>
        <p:nvSpPr>
          <p:cNvPr id="163" name="Google Shape;163;p21"/>
          <p:cNvSpPr/>
          <p:nvPr/>
        </p:nvSpPr>
        <p:spPr>
          <a:xfrm>
            <a:off x="200600" y="3120075"/>
            <a:ext cx="2808900" cy="4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OS</a:t>
            </a:r>
            <a:endParaRPr b="1"/>
          </a:p>
        </p:txBody>
      </p:sp>
      <p:sp>
        <p:nvSpPr>
          <p:cNvPr id="164" name="Google Shape;164;p21"/>
          <p:cNvSpPr/>
          <p:nvPr/>
        </p:nvSpPr>
        <p:spPr>
          <a:xfrm>
            <a:off x="3505214" y="3639475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物理サーバ</a:t>
            </a:r>
            <a:endParaRPr b="1"/>
          </a:p>
        </p:txBody>
      </p:sp>
      <p:sp>
        <p:nvSpPr>
          <p:cNvPr id="165" name="Google Shape;165;p21"/>
          <p:cNvSpPr/>
          <p:nvPr/>
        </p:nvSpPr>
        <p:spPr>
          <a:xfrm>
            <a:off x="3477200" y="3120075"/>
            <a:ext cx="2753700" cy="4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OS</a:t>
            </a:r>
            <a:endParaRPr b="1"/>
          </a:p>
        </p:txBody>
      </p:sp>
      <p:sp>
        <p:nvSpPr>
          <p:cNvPr id="166" name="Google Shape;166;p21"/>
          <p:cNvSpPr/>
          <p:nvPr/>
        </p:nvSpPr>
        <p:spPr>
          <a:xfrm>
            <a:off x="6781814" y="3639475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ローカル(Mac,Win)</a:t>
            </a:r>
            <a:endParaRPr b="1"/>
          </a:p>
        </p:txBody>
      </p:sp>
      <p:sp>
        <p:nvSpPr>
          <p:cNvPr id="167" name="Google Shape;167;p21"/>
          <p:cNvSpPr/>
          <p:nvPr/>
        </p:nvSpPr>
        <p:spPr>
          <a:xfrm>
            <a:off x="6753800" y="3120075"/>
            <a:ext cx="2753700" cy="4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OS</a:t>
            </a:r>
            <a:endParaRPr b="1"/>
          </a:p>
        </p:txBody>
      </p:sp>
      <p:sp>
        <p:nvSpPr>
          <p:cNvPr id="168" name="Google Shape;168;p21"/>
          <p:cNvSpPr/>
          <p:nvPr/>
        </p:nvSpPr>
        <p:spPr>
          <a:xfrm>
            <a:off x="2006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仮想機(VM)</a:t>
            </a:r>
            <a:endParaRPr b="1"/>
          </a:p>
        </p:txBody>
      </p:sp>
      <p:sp>
        <p:nvSpPr>
          <p:cNvPr id="169" name="Google Shape;169;p21"/>
          <p:cNvSpPr/>
          <p:nvPr/>
        </p:nvSpPr>
        <p:spPr>
          <a:xfrm>
            <a:off x="34772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実機(オンプレミス)</a:t>
            </a:r>
            <a:endParaRPr b="1"/>
          </a:p>
        </p:txBody>
      </p:sp>
      <p:sp>
        <p:nvSpPr>
          <p:cNvPr id="170" name="Google Shape;170;p21"/>
          <p:cNvSpPr/>
          <p:nvPr/>
        </p:nvSpPr>
        <p:spPr>
          <a:xfrm>
            <a:off x="67538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rgbClr val="F1A60F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ローカル(PC)</a:t>
            </a:r>
            <a:endParaRPr b="1"/>
          </a:p>
        </p:txBody>
      </p:sp>
      <p:sp>
        <p:nvSpPr>
          <p:cNvPr id="171" name="Google Shape;171;p21"/>
          <p:cNvSpPr/>
          <p:nvPr/>
        </p:nvSpPr>
        <p:spPr>
          <a:xfrm>
            <a:off x="3281625" y="5175200"/>
            <a:ext cx="6505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sng">
                <a:solidFill>
                  <a:srgbClr val="F1A60F"/>
                </a:solidFill>
              </a:rPr>
              <a:t>OSがあればどこでも起動できる！！</a:t>
            </a:r>
            <a:endParaRPr b="1" sz="2700" u="sng">
              <a:solidFill>
                <a:srgbClr val="F1A60F"/>
              </a:solidFill>
            </a:endParaRPr>
          </a:p>
        </p:txBody>
      </p:sp>
      <p:grpSp>
        <p:nvGrpSpPr>
          <p:cNvPr id="172" name="Google Shape;172;p21"/>
          <p:cNvGrpSpPr/>
          <p:nvPr/>
        </p:nvGrpSpPr>
        <p:grpSpPr>
          <a:xfrm>
            <a:off x="200764" y="1642400"/>
            <a:ext cx="2753760" cy="1395725"/>
            <a:chOff x="3324741" y="1642400"/>
            <a:chExt cx="3435330" cy="1395725"/>
          </a:xfrm>
        </p:grpSpPr>
        <p:sp>
          <p:nvSpPr>
            <p:cNvPr id="173" name="Google Shape;173;p21"/>
            <p:cNvSpPr/>
            <p:nvPr/>
          </p:nvSpPr>
          <p:spPr>
            <a:xfrm>
              <a:off x="3324770" y="25866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Docker</a:t>
              </a:r>
              <a:endParaRPr b="1"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3324741" y="20532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コンテナ</a:t>
              </a:r>
              <a:endParaRPr b="1" sz="800"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24741" y="1642400"/>
              <a:ext cx="3435300" cy="328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/>
                <a:t>アプリ</a:t>
              </a:r>
              <a:endParaRPr b="1" sz="1100"/>
            </a:p>
          </p:txBody>
        </p:sp>
      </p:grpSp>
      <p:grpSp>
        <p:nvGrpSpPr>
          <p:cNvPr id="176" name="Google Shape;176;p21"/>
          <p:cNvGrpSpPr/>
          <p:nvPr/>
        </p:nvGrpSpPr>
        <p:grpSpPr>
          <a:xfrm>
            <a:off x="3477364" y="1642400"/>
            <a:ext cx="2753760" cy="1395725"/>
            <a:chOff x="3324741" y="1642400"/>
            <a:chExt cx="3435330" cy="1395725"/>
          </a:xfrm>
        </p:grpSpPr>
        <p:sp>
          <p:nvSpPr>
            <p:cNvPr id="177" name="Google Shape;177;p21"/>
            <p:cNvSpPr/>
            <p:nvPr/>
          </p:nvSpPr>
          <p:spPr>
            <a:xfrm>
              <a:off x="3324770" y="25866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Docker</a:t>
              </a:r>
              <a:endParaRPr b="1"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3324741" y="20532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コンテナ</a:t>
              </a:r>
              <a:endParaRPr b="1" sz="800"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3324741" y="1642400"/>
              <a:ext cx="3435300" cy="328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/>
                <a:t>アプリ</a:t>
              </a:r>
              <a:endParaRPr b="1" sz="1100"/>
            </a:p>
          </p:txBody>
        </p:sp>
      </p:grpSp>
      <p:grpSp>
        <p:nvGrpSpPr>
          <p:cNvPr id="180" name="Google Shape;180;p21"/>
          <p:cNvGrpSpPr/>
          <p:nvPr/>
        </p:nvGrpSpPr>
        <p:grpSpPr>
          <a:xfrm>
            <a:off x="6781789" y="1619263"/>
            <a:ext cx="2753760" cy="1395725"/>
            <a:chOff x="3324741" y="1642400"/>
            <a:chExt cx="3435330" cy="1395725"/>
          </a:xfrm>
        </p:grpSpPr>
        <p:sp>
          <p:nvSpPr>
            <p:cNvPr id="181" name="Google Shape;181;p21"/>
            <p:cNvSpPr/>
            <p:nvPr/>
          </p:nvSpPr>
          <p:spPr>
            <a:xfrm>
              <a:off x="3324770" y="25866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Docker</a:t>
              </a:r>
              <a:endParaRPr b="1"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3324741" y="20532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コンテナ</a:t>
              </a:r>
              <a:endParaRPr b="1" sz="800"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3324741" y="1642400"/>
              <a:ext cx="3435300" cy="328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/>
                <a:t>アプリ</a:t>
              </a:r>
              <a:endParaRPr b="1" sz="1100"/>
            </a:p>
          </p:txBody>
        </p:sp>
      </p:grpSp>
      <p:sp>
        <p:nvSpPr>
          <p:cNvPr id="184" name="Google Shape;184;p21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rgbClr val="2F2F2F"/>
                </a:solidFill>
              </a:rPr>
              <a:t>Dockerの利用方法</a:t>
            </a:r>
            <a:r>
              <a:rPr b="1" i="0" lang="en-US" sz="32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